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64" r:id="rId5"/>
    <p:sldId id="267" r:id="rId6"/>
    <p:sldId id="270" r:id="rId7"/>
    <p:sldId id="260" r:id="rId8"/>
    <p:sldId id="262" r:id="rId9"/>
    <p:sldId id="268" r:id="rId10"/>
    <p:sldId id="273" r:id="rId11"/>
    <p:sldId id="269" r:id="rId12"/>
    <p:sldId id="265" r:id="rId13"/>
    <p:sldId id="272" r:id="rId14"/>
    <p:sldId id="274" r:id="rId15"/>
    <p:sldId id="263" r:id="rId16"/>
    <p:sldId id="266" r:id="rId17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1" autoAdjust="0"/>
    <p:restoredTop sz="94705" autoAdjust="0"/>
  </p:normalViewPr>
  <p:slideViewPr>
    <p:cSldViewPr>
      <p:cViewPr varScale="1">
        <p:scale>
          <a:sx n="100" d="100"/>
          <a:sy n="100" d="100"/>
        </p:scale>
        <p:origin x="387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106" y="-86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8F08D7-AEF0-47CA-98B8-49915A6E6EC9}" type="doc">
      <dgm:prSet loTypeId="urn:microsoft.com/office/officeart/2005/8/layout/hProcess9" loCatId="process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E0B7E5B-B427-418B-B776-1231A850BD54}">
      <dgm:prSet/>
      <dgm:spPr/>
      <dgm:t>
        <a:bodyPr/>
        <a:lstStyle/>
        <a:p>
          <a:pPr rtl="0"/>
          <a:r>
            <a:rPr lang="en-US" dirty="0"/>
            <a:t>Assess current situation</a:t>
          </a:r>
        </a:p>
      </dgm:t>
    </dgm:pt>
    <dgm:pt modelId="{DD95E9C4-47A0-4E50-BA90-5D76998FFA22}" type="parTrans" cxnId="{4112DB96-D320-436D-B4E3-FBE0B0C9C65E}">
      <dgm:prSet/>
      <dgm:spPr/>
      <dgm:t>
        <a:bodyPr/>
        <a:lstStyle/>
        <a:p>
          <a:endParaRPr lang="en-US"/>
        </a:p>
      </dgm:t>
    </dgm:pt>
    <dgm:pt modelId="{4ECC765A-A4E3-4E0D-89BD-D2B9F11C6C59}" type="sibTrans" cxnId="{4112DB96-D320-436D-B4E3-FBE0B0C9C65E}">
      <dgm:prSet/>
      <dgm:spPr/>
      <dgm:t>
        <a:bodyPr/>
        <a:lstStyle/>
        <a:p>
          <a:endParaRPr lang="en-US"/>
        </a:p>
      </dgm:t>
    </dgm:pt>
    <dgm:pt modelId="{A551DCB5-54AE-4FB7-91D9-F14A17CDA1FA}">
      <dgm:prSet/>
      <dgm:spPr/>
      <dgm:t>
        <a:bodyPr/>
        <a:lstStyle/>
        <a:p>
          <a:pPr rtl="0"/>
          <a:r>
            <a:rPr lang="en-US" dirty="0"/>
            <a:t>Define goals</a:t>
          </a:r>
        </a:p>
      </dgm:t>
    </dgm:pt>
    <dgm:pt modelId="{D2715F94-B27B-4F6F-911F-6A19F3D65DF5}" type="parTrans" cxnId="{03500AFE-7EEE-43FA-87BF-D0E53BE0ABEA}">
      <dgm:prSet/>
      <dgm:spPr/>
      <dgm:t>
        <a:bodyPr/>
        <a:lstStyle/>
        <a:p>
          <a:endParaRPr lang="en-US"/>
        </a:p>
      </dgm:t>
    </dgm:pt>
    <dgm:pt modelId="{CA84AA21-9F9D-4980-834D-768F392F3856}" type="sibTrans" cxnId="{03500AFE-7EEE-43FA-87BF-D0E53BE0ABEA}">
      <dgm:prSet/>
      <dgm:spPr/>
      <dgm:t>
        <a:bodyPr/>
        <a:lstStyle/>
        <a:p>
          <a:endParaRPr lang="en-US"/>
        </a:p>
      </dgm:t>
    </dgm:pt>
    <dgm:pt modelId="{B636DD15-8022-47A0-85BA-3E7D7E82C7DC}">
      <dgm:prSet/>
      <dgm:spPr/>
      <dgm:t>
        <a:bodyPr/>
        <a:lstStyle/>
        <a:p>
          <a:pPr rtl="0"/>
          <a:r>
            <a:rPr lang="en-US" dirty="0"/>
            <a:t>Create alternatives for reaching goals</a:t>
          </a:r>
        </a:p>
      </dgm:t>
    </dgm:pt>
    <dgm:pt modelId="{F861EB83-B993-46D4-BF46-6741A54974F5}" type="parTrans" cxnId="{2D176D82-382D-4578-8A17-21D0A42DF72E}">
      <dgm:prSet/>
      <dgm:spPr/>
      <dgm:t>
        <a:bodyPr/>
        <a:lstStyle/>
        <a:p>
          <a:endParaRPr lang="en-US"/>
        </a:p>
      </dgm:t>
    </dgm:pt>
    <dgm:pt modelId="{E102E73C-5658-4370-A82C-6FA3D411F1E8}" type="sibTrans" cxnId="{2D176D82-382D-4578-8A17-21D0A42DF72E}">
      <dgm:prSet/>
      <dgm:spPr/>
      <dgm:t>
        <a:bodyPr/>
        <a:lstStyle/>
        <a:p>
          <a:endParaRPr lang="en-US"/>
        </a:p>
      </dgm:t>
    </dgm:pt>
    <dgm:pt modelId="{6C40D29B-F001-4341-874B-4AA6F9108246}">
      <dgm:prSet/>
      <dgm:spPr/>
      <dgm:t>
        <a:bodyPr/>
        <a:lstStyle/>
        <a:p>
          <a:pPr rtl="0"/>
          <a:r>
            <a:rPr lang="en-US" dirty="0"/>
            <a:t>Agree on a plan</a:t>
          </a:r>
        </a:p>
      </dgm:t>
    </dgm:pt>
    <dgm:pt modelId="{E3053DC8-7FBB-4415-816B-50C8D0893025}" type="parTrans" cxnId="{8A049BE9-3C74-4A3D-AD5D-C4ED27DC781D}">
      <dgm:prSet/>
      <dgm:spPr/>
      <dgm:t>
        <a:bodyPr/>
        <a:lstStyle/>
        <a:p>
          <a:endParaRPr lang="en-US"/>
        </a:p>
      </dgm:t>
    </dgm:pt>
    <dgm:pt modelId="{1DA91801-E293-408F-BCA2-C39164523DA4}" type="sibTrans" cxnId="{8A049BE9-3C74-4A3D-AD5D-C4ED27DC781D}">
      <dgm:prSet/>
      <dgm:spPr/>
      <dgm:t>
        <a:bodyPr/>
        <a:lstStyle/>
        <a:p>
          <a:endParaRPr lang="en-US"/>
        </a:p>
      </dgm:t>
    </dgm:pt>
    <dgm:pt modelId="{8FB2E312-C441-4B78-8C7D-0990C4A2703D}">
      <dgm:prSet/>
      <dgm:spPr/>
      <dgm:t>
        <a:bodyPr/>
        <a:lstStyle/>
        <a:p>
          <a:pPr rtl="0"/>
          <a:r>
            <a:rPr lang="en-US" dirty="0"/>
            <a:t>Implement plan</a:t>
          </a:r>
        </a:p>
      </dgm:t>
    </dgm:pt>
    <dgm:pt modelId="{75ED0D47-0110-45D0-9408-18FA9F1B7FD9}" type="parTrans" cxnId="{B0534B94-ADBC-41F9-B05A-679EBCCFD95B}">
      <dgm:prSet/>
      <dgm:spPr/>
      <dgm:t>
        <a:bodyPr/>
        <a:lstStyle/>
        <a:p>
          <a:endParaRPr lang="en-US"/>
        </a:p>
      </dgm:t>
    </dgm:pt>
    <dgm:pt modelId="{176CF4D0-3870-4754-9304-C2B4ADEC5BF6}" type="sibTrans" cxnId="{B0534B94-ADBC-41F9-B05A-679EBCCFD95B}">
      <dgm:prSet/>
      <dgm:spPr/>
      <dgm:t>
        <a:bodyPr/>
        <a:lstStyle/>
        <a:p>
          <a:endParaRPr lang="en-US"/>
        </a:p>
      </dgm:t>
    </dgm:pt>
    <dgm:pt modelId="{50048500-4D04-48F3-A77F-A3BA683AE106}">
      <dgm:prSet/>
      <dgm:spPr/>
      <dgm:t>
        <a:bodyPr/>
        <a:lstStyle/>
        <a:p>
          <a:pPr rtl="0"/>
          <a:r>
            <a:rPr lang="en-US" dirty="0"/>
            <a:t>Monitor plan</a:t>
          </a:r>
        </a:p>
      </dgm:t>
    </dgm:pt>
    <dgm:pt modelId="{47774BB3-10DD-46A1-8018-048E8EA03379}" type="parTrans" cxnId="{14B448A4-DC78-4661-9555-B98EF74CF299}">
      <dgm:prSet/>
      <dgm:spPr/>
      <dgm:t>
        <a:bodyPr/>
        <a:lstStyle/>
        <a:p>
          <a:endParaRPr lang="en-US"/>
        </a:p>
      </dgm:t>
    </dgm:pt>
    <dgm:pt modelId="{18F4F07C-21C6-40BA-AC24-124B17BEF50E}" type="sibTrans" cxnId="{14B448A4-DC78-4661-9555-B98EF74CF299}">
      <dgm:prSet/>
      <dgm:spPr/>
      <dgm:t>
        <a:bodyPr/>
        <a:lstStyle/>
        <a:p>
          <a:endParaRPr lang="en-US"/>
        </a:p>
      </dgm:t>
    </dgm:pt>
    <dgm:pt modelId="{421BCA6F-24BC-40A2-AB23-865F653F04A1}">
      <dgm:prSet/>
      <dgm:spPr/>
      <dgm:t>
        <a:bodyPr/>
        <a:lstStyle/>
        <a:p>
          <a:pPr rtl="0"/>
          <a:r>
            <a:rPr lang="en-US" dirty="0"/>
            <a:t>Reach goals</a:t>
          </a:r>
        </a:p>
      </dgm:t>
    </dgm:pt>
    <dgm:pt modelId="{AA6370A4-92EE-4343-8C94-B0BA2445DC60}" type="parTrans" cxnId="{45459696-A135-4F28-A58E-8C2C13D15898}">
      <dgm:prSet/>
      <dgm:spPr/>
      <dgm:t>
        <a:bodyPr/>
        <a:lstStyle/>
        <a:p>
          <a:endParaRPr lang="en-US"/>
        </a:p>
      </dgm:t>
    </dgm:pt>
    <dgm:pt modelId="{F9BE6E12-8487-4EEE-B481-0A66AF56B80B}" type="sibTrans" cxnId="{45459696-A135-4F28-A58E-8C2C13D15898}">
      <dgm:prSet/>
      <dgm:spPr/>
      <dgm:t>
        <a:bodyPr/>
        <a:lstStyle/>
        <a:p>
          <a:endParaRPr lang="en-US"/>
        </a:p>
      </dgm:t>
    </dgm:pt>
    <dgm:pt modelId="{C534C6A7-BCCB-4895-BD99-C87C59B3BB6F}" type="pres">
      <dgm:prSet presAssocID="{408F08D7-AEF0-47CA-98B8-49915A6E6EC9}" presName="CompostProcess" presStyleCnt="0">
        <dgm:presLayoutVars>
          <dgm:dir/>
          <dgm:resizeHandles val="exact"/>
        </dgm:presLayoutVars>
      </dgm:prSet>
      <dgm:spPr/>
    </dgm:pt>
    <dgm:pt modelId="{EFDB73F1-CCA4-4AF5-A173-8C20FEB8CB29}" type="pres">
      <dgm:prSet presAssocID="{408F08D7-AEF0-47CA-98B8-49915A6E6EC9}" presName="arrow" presStyleLbl="bgShp" presStyleIdx="0" presStyleCnt="1"/>
      <dgm:spPr/>
    </dgm:pt>
    <dgm:pt modelId="{F0C9E293-8A26-4AF9-A300-5F0C6C1E4EA7}" type="pres">
      <dgm:prSet presAssocID="{408F08D7-AEF0-47CA-98B8-49915A6E6EC9}" presName="linearProcess" presStyleCnt="0"/>
      <dgm:spPr/>
    </dgm:pt>
    <dgm:pt modelId="{C75DA4E9-FC32-4F0E-8F15-3E778CB1A749}" type="pres">
      <dgm:prSet presAssocID="{AE0B7E5B-B427-418B-B776-1231A850BD54}" presName="textNode" presStyleLbl="node1" presStyleIdx="0" presStyleCnt="7">
        <dgm:presLayoutVars>
          <dgm:bulletEnabled val="1"/>
        </dgm:presLayoutVars>
      </dgm:prSet>
      <dgm:spPr/>
    </dgm:pt>
    <dgm:pt modelId="{81BB6C47-0CC1-45E3-B4E5-FD0512A8D09E}" type="pres">
      <dgm:prSet presAssocID="{4ECC765A-A4E3-4E0D-89BD-D2B9F11C6C59}" presName="sibTrans" presStyleCnt="0"/>
      <dgm:spPr/>
    </dgm:pt>
    <dgm:pt modelId="{5A2844B3-A2F7-40CE-91D4-96AB619B8325}" type="pres">
      <dgm:prSet presAssocID="{A551DCB5-54AE-4FB7-91D9-F14A17CDA1FA}" presName="textNode" presStyleLbl="node1" presStyleIdx="1" presStyleCnt="7">
        <dgm:presLayoutVars>
          <dgm:bulletEnabled val="1"/>
        </dgm:presLayoutVars>
      </dgm:prSet>
      <dgm:spPr/>
    </dgm:pt>
    <dgm:pt modelId="{FC234250-47DD-44BC-AF7B-77E672466991}" type="pres">
      <dgm:prSet presAssocID="{CA84AA21-9F9D-4980-834D-768F392F3856}" presName="sibTrans" presStyleCnt="0"/>
      <dgm:spPr/>
    </dgm:pt>
    <dgm:pt modelId="{DCD046E3-9BBB-4270-96B2-09FA69FB2366}" type="pres">
      <dgm:prSet presAssocID="{B636DD15-8022-47A0-85BA-3E7D7E82C7DC}" presName="textNode" presStyleLbl="node1" presStyleIdx="2" presStyleCnt="7">
        <dgm:presLayoutVars>
          <dgm:bulletEnabled val="1"/>
        </dgm:presLayoutVars>
      </dgm:prSet>
      <dgm:spPr/>
    </dgm:pt>
    <dgm:pt modelId="{62B7A75B-F788-4360-942A-0D38AE9788F0}" type="pres">
      <dgm:prSet presAssocID="{E102E73C-5658-4370-A82C-6FA3D411F1E8}" presName="sibTrans" presStyleCnt="0"/>
      <dgm:spPr/>
    </dgm:pt>
    <dgm:pt modelId="{C4C6C655-0C41-41F1-B011-AF6635944D29}" type="pres">
      <dgm:prSet presAssocID="{6C40D29B-F001-4341-874B-4AA6F9108246}" presName="textNode" presStyleLbl="node1" presStyleIdx="3" presStyleCnt="7">
        <dgm:presLayoutVars>
          <dgm:bulletEnabled val="1"/>
        </dgm:presLayoutVars>
      </dgm:prSet>
      <dgm:spPr/>
    </dgm:pt>
    <dgm:pt modelId="{B58F1E91-6E3C-46FB-BB55-87A363BDA26C}" type="pres">
      <dgm:prSet presAssocID="{1DA91801-E293-408F-BCA2-C39164523DA4}" presName="sibTrans" presStyleCnt="0"/>
      <dgm:spPr/>
    </dgm:pt>
    <dgm:pt modelId="{B98BE7F4-297D-4B59-AB28-462D4F775766}" type="pres">
      <dgm:prSet presAssocID="{8FB2E312-C441-4B78-8C7D-0990C4A2703D}" presName="textNode" presStyleLbl="node1" presStyleIdx="4" presStyleCnt="7">
        <dgm:presLayoutVars>
          <dgm:bulletEnabled val="1"/>
        </dgm:presLayoutVars>
      </dgm:prSet>
      <dgm:spPr/>
    </dgm:pt>
    <dgm:pt modelId="{F7C853F3-85C8-44A7-8E2F-9700987DA5F3}" type="pres">
      <dgm:prSet presAssocID="{176CF4D0-3870-4754-9304-C2B4ADEC5BF6}" presName="sibTrans" presStyleCnt="0"/>
      <dgm:spPr/>
    </dgm:pt>
    <dgm:pt modelId="{58F6D377-6D23-491D-9EEC-207B795A3F89}" type="pres">
      <dgm:prSet presAssocID="{50048500-4D04-48F3-A77F-A3BA683AE106}" presName="textNode" presStyleLbl="node1" presStyleIdx="5" presStyleCnt="7">
        <dgm:presLayoutVars>
          <dgm:bulletEnabled val="1"/>
        </dgm:presLayoutVars>
      </dgm:prSet>
      <dgm:spPr/>
    </dgm:pt>
    <dgm:pt modelId="{196A0A7A-F47F-4061-AA8E-8437B21CCF86}" type="pres">
      <dgm:prSet presAssocID="{18F4F07C-21C6-40BA-AC24-124B17BEF50E}" presName="sibTrans" presStyleCnt="0"/>
      <dgm:spPr/>
    </dgm:pt>
    <dgm:pt modelId="{808BC6E5-1AC1-4F28-9383-B2BA9CC71E7C}" type="pres">
      <dgm:prSet presAssocID="{421BCA6F-24BC-40A2-AB23-865F653F04A1}" presName="textNode" presStyleLbl="node1" presStyleIdx="6" presStyleCnt="7">
        <dgm:presLayoutVars>
          <dgm:bulletEnabled val="1"/>
        </dgm:presLayoutVars>
      </dgm:prSet>
      <dgm:spPr/>
    </dgm:pt>
  </dgm:ptLst>
  <dgm:cxnLst>
    <dgm:cxn modelId="{DC159F30-A436-4617-83F1-E18C2BAEF7D8}" type="presOf" srcId="{6C40D29B-F001-4341-874B-4AA6F9108246}" destId="{C4C6C655-0C41-41F1-B011-AF6635944D29}" srcOrd="0" destOrd="0" presId="urn:microsoft.com/office/officeart/2005/8/layout/hProcess9"/>
    <dgm:cxn modelId="{2E0B063F-1890-4CAC-A9EA-FE03593205C8}" type="presOf" srcId="{408F08D7-AEF0-47CA-98B8-49915A6E6EC9}" destId="{C534C6A7-BCCB-4895-BD99-C87C59B3BB6F}" srcOrd="0" destOrd="0" presId="urn:microsoft.com/office/officeart/2005/8/layout/hProcess9"/>
    <dgm:cxn modelId="{8ED51C68-8FB8-43EF-B596-B04C10AE419B}" type="presOf" srcId="{AE0B7E5B-B427-418B-B776-1231A850BD54}" destId="{C75DA4E9-FC32-4F0E-8F15-3E778CB1A749}" srcOrd="0" destOrd="0" presId="urn:microsoft.com/office/officeart/2005/8/layout/hProcess9"/>
    <dgm:cxn modelId="{3489A769-5AB1-41BC-BC35-FC73A4DBC114}" type="presOf" srcId="{A551DCB5-54AE-4FB7-91D9-F14A17CDA1FA}" destId="{5A2844B3-A2F7-40CE-91D4-96AB619B8325}" srcOrd="0" destOrd="0" presId="urn:microsoft.com/office/officeart/2005/8/layout/hProcess9"/>
    <dgm:cxn modelId="{974A7E77-B873-4F2E-B19E-F9C13731D844}" type="presOf" srcId="{8FB2E312-C441-4B78-8C7D-0990C4A2703D}" destId="{B98BE7F4-297D-4B59-AB28-462D4F775766}" srcOrd="0" destOrd="0" presId="urn:microsoft.com/office/officeart/2005/8/layout/hProcess9"/>
    <dgm:cxn modelId="{2D176D82-382D-4578-8A17-21D0A42DF72E}" srcId="{408F08D7-AEF0-47CA-98B8-49915A6E6EC9}" destId="{B636DD15-8022-47A0-85BA-3E7D7E82C7DC}" srcOrd="2" destOrd="0" parTransId="{F861EB83-B993-46D4-BF46-6741A54974F5}" sibTransId="{E102E73C-5658-4370-A82C-6FA3D411F1E8}"/>
    <dgm:cxn modelId="{B0534B94-ADBC-41F9-B05A-679EBCCFD95B}" srcId="{408F08D7-AEF0-47CA-98B8-49915A6E6EC9}" destId="{8FB2E312-C441-4B78-8C7D-0990C4A2703D}" srcOrd="4" destOrd="0" parTransId="{75ED0D47-0110-45D0-9408-18FA9F1B7FD9}" sibTransId="{176CF4D0-3870-4754-9304-C2B4ADEC5BF6}"/>
    <dgm:cxn modelId="{45459696-A135-4F28-A58E-8C2C13D15898}" srcId="{408F08D7-AEF0-47CA-98B8-49915A6E6EC9}" destId="{421BCA6F-24BC-40A2-AB23-865F653F04A1}" srcOrd="6" destOrd="0" parTransId="{AA6370A4-92EE-4343-8C94-B0BA2445DC60}" sibTransId="{F9BE6E12-8487-4EEE-B481-0A66AF56B80B}"/>
    <dgm:cxn modelId="{4112DB96-D320-436D-B4E3-FBE0B0C9C65E}" srcId="{408F08D7-AEF0-47CA-98B8-49915A6E6EC9}" destId="{AE0B7E5B-B427-418B-B776-1231A850BD54}" srcOrd="0" destOrd="0" parTransId="{DD95E9C4-47A0-4E50-BA90-5D76998FFA22}" sibTransId="{4ECC765A-A4E3-4E0D-89BD-D2B9F11C6C59}"/>
    <dgm:cxn modelId="{14B448A4-DC78-4661-9555-B98EF74CF299}" srcId="{408F08D7-AEF0-47CA-98B8-49915A6E6EC9}" destId="{50048500-4D04-48F3-A77F-A3BA683AE106}" srcOrd="5" destOrd="0" parTransId="{47774BB3-10DD-46A1-8018-048E8EA03379}" sibTransId="{18F4F07C-21C6-40BA-AC24-124B17BEF50E}"/>
    <dgm:cxn modelId="{D75662A7-B0F1-4D01-A7EF-42D2F15FD3B7}" type="presOf" srcId="{421BCA6F-24BC-40A2-AB23-865F653F04A1}" destId="{808BC6E5-1AC1-4F28-9383-B2BA9CC71E7C}" srcOrd="0" destOrd="0" presId="urn:microsoft.com/office/officeart/2005/8/layout/hProcess9"/>
    <dgm:cxn modelId="{71DA4AAA-AD53-4593-9CC0-D47A8D02C986}" type="presOf" srcId="{50048500-4D04-48F3-A77F-A3BA683AE106}" destId="{58F6D377-6D23-491D-9EEC-207B795A3F89}" srcOrd="0" destOrd="0" presId="urn:microsoft.com/office/officeart/2005/8/layout/hProcess9"/>
    <dgm:cxn modelId="{8A049BE9-3C74-4A3D-AD5D-C4ED27DC781D}" srcId="{408F08D7-AEF0-47CA-98B8-49915A6E6EC9}" destId="{6C40D29B-F001-4341-874B-4AA6F9108246}" srcOrd="3" destOrd="0" parTransId="{E3053DC8-7FBB-4415-816B-50C8D0893025}" sibTransId="{1DA91801-E293-408F-BCA2-C39164523DA4}"/>
    <dgm:cxn modelId="{4084F7FA-02E9-477A-9553-CC599B5A01FF}" type="presOf" srcId="{B636DD15-8022-47A0-85BA-3E7D7E82C7DC}" destId="{DCD046E3-9BBB-4270-96B2-09FA69FB2366}" srcOrd="0" destOrd="0" presId="urn:microsoft.com/office/officeart/2005/8/layout/hProcess9"/>
    <dgm:cxn modelId="{03500AFE-7EEE-43FA-87BF-D0E53BE0ABEA}" srcId="{408F08D7-AEF0-47CA-98B8-49915A6E6EC9}" destId="{A551DCB5-54AE-4FB7-91D9-F14A17CDA1FA}" srcOrd="1" destOrd="0" parTransId="{D2715F94-B27B-4F6F-911F-6A19F3D65DF5}" sibTransId="{CA84AA21-9F9D-4980-834D-768F392F3856}"/>
    <dgm:cxn modelId="{0FF2A468-6BD7-4DF8-841B-F29B440231FC}" type="presParOf" srcId="{C534C6A7-BCCB-4895-BD99-C87C59B3BB6F}" destId="{EFDB73F1-CCA4-4AF5-A173-8C20FEB8CB29}" srcOrd="0" destOrd="0" presId="urn:microsoft.com/office/officeart/2005/8/layout/hProcess9"/>
    <dgm:cxn modelId="{4D150BF4-3448-44EF-AF27-A5CE13B3E5BF}" type="presParOf" srcId="{C534C6A7-BCCB-4895-BD99-C87C59B3BB6F}" destId="{F0C9E293-8A26-4AF9-A300-5F0C6C1E4EA7}" srcOrd="1" destOrd="0" presId="urn:microsoft.com/office/officeart/2005/8/layout/hProcess9"/>
    <dgm:cxn modelId="{6249D119-0AA5-47B9-BE66-0D804C557ADE}" type="presParOf" srcId="{F0C9E293-8A26-4AF9-A300-5F0C6C1E4EA7}" destId="{C75DA4E9-FC32-4F0E-8F15-3E778CB1A749}" srcOrd="0" destOrd="0" presId="urn:microsoft.com/office/officeart/2005/8/layout/hProcess9"/>
    <dgm:cxn modelId="{224985AE-79A8-4F07-A7AD-36856270D6F7}" type="presParOf" srcId="{F0C9E293-8A26-4AF9-A300-5F0C6C1E4EA7}" destId="{81BB6C47-0CC1-45E3-B4E5-FD0512A8D09E}" srcOrd="1" destOrd="0" presId="urn:microsoft.com/office/officeart/2005/8/layout/hProcess9"/>
    <dgm:cxn modelId="{BB1A9952-493E-459D-B5A9-F00E8D1CDE3D}" type="presParOf" srcId="{F0C9E293-8A26-4AF9-A300-5F0C6C1E4EA7}" destId="{5A2844B3-A2F7-40CE-91D4-96AB619B8325}" srcOrd="2" destOrd="0" presId="urn:microsoft.com/office/officeart/2005/8/layout/hProcess9"/>
    <dgm:cxn modelId="{E1D99DA2-B7D8-402A-B604-E0CFDBB4D412}" type="presParOf" srcId="{F0C9E293-8A26-4AF9-A300-5F0C6C1E4EA7}" destId="{FC234250-47DD-44BC-AF7B-77E672466991}" srcOrd="3" destOrd="0" presId="urn:microsoft.com/office/officeart/2005/8/layout/hProcess9"/>
    <dgm:cxn modelId="{C57368CC-DEEE-4003-B72F-CC7D306363B9}" type="presParOf" srcId="{F0C9E293-8A26-4AF9-A300-5F0C6C1E4EA7}" destId="{DCD046E3-9BBB-4270-96B2-09FA69FB2366}" srcOrd="4" destOrd="0" presId="urn:microsoft.com/office/officeart/2005/8/layout/hProcess9"/>
    <dgm:cxn modelId="{51735942-38E0-4391-9CFE-8BD2DE571C37}" type="presParOf" srcId="{F0C9E293-8A26-4AF9-A300-5F0C6C1E4EA7}" destId="{62B7A75B-F788-4360-942A-0D38AE9788F0}" srcOrd="5" destOrd="0" presId="urn:microsoft.com/office/officeart/2005/8/layout/hProcess9"/>
    <dgm:cxn modelId="{EEE07FCC-7D72-4361-B518-783AE796B224}" type="presParOf" srcId="{F0C9E293-8A26-4AF9-A300-5F0C6C1E4EA7}" destId="{C4C6C655-0C41-41F1-B011-AF6635944D29}" srcOrd="6" destOrd="0" presId="urn:microsoft.com/office/officeart/2005/8/layout/hProcess9"/>
    <dgm:cxn modelId="{FBA6702E-84EF-4D00-B1A7-A6944645A2D3}" type="presParOf" srcId="{F0C9E293-8A26-4AF9-A300-5F0C6C1E4EA7}" destId="{B58F1E91-6E3C-46FB-BB55-87A363BDA26C}" srcOrd="7" destOrd="0" presId="urn:microsoft.com/office/officeart/2005/8/layout/hProcess9"/>
    <dgm:cxn modelId="{6952CF12-1D64-4C9F-9AD3-9476C36ADBF8}" type="presParOf" srcId="{F0C9E293-8A26-4AF9-A300-5F0C6C1E4EA7}" destId="{B98BE7F4-297D-4B59-AB28-462D4F775766}" srcOrd="8" destOrd="0" presId="urn:microsoft.com/office/officeart/2005/8/layout/hProcess9"/>
    <dgm:cxn modelId="{21F166E9-9BFD-48E4-BAF4-B574E2B3E5D8}" type="presParOf" srcId="{F0C9E293-8A26-4AF9-A300-5F0C6C1E4EA7}" destId="{F7C853F3-85C8-44A7-8E2F-9700987DA5F3}" srcOrd="9" destOrd="0" presId="urn:microsoft.com/office/officeart/2005/8/layout/hProcess9"/>
    <dgm:cxn modelId="{D5345DA9-C8A2-4077-9F8E-29919ACAAD48}" type="presParOf" srcId="{F0C9E293-8A26-4AF9-A300-5F0C6C1E4EA7}" destId="{58F6D377-6D23-491D-9EEC-207B795A3F89}" srcOrd="10" destOrd="0" presId="urn:microsoft.com/office/officeart/2005/8/layout/hProcess9"/>
    <dgm:cxn modelId="{194F90FE-D937-4469-86E2-AA6860692B56}" type="presParOf" srcId="{F0C9E293-8A26-4AF9-A300-5F0C6C1E4EA7}" destId="{196A0A7A-F47F-4061-AA8E-8437B21CCF86}" srcOrd="11" destOrd="0" presId="urn:microsoft.com/office/officeart/2005/8/layout/hProcess9"/>
    <dgm:cxn modelId="{6545219D-563F-4A8C-BC1D-AFC9BA455062}" type="presParOf" srcId="{F0C9E293-8A26-4AF9-A300-5F0C6C1E4EA7}" destId="{808BC6E5-1AC1-4F28-9383-B2BA9CC71E7C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DB73F1-CCA4-4AF5-A173-8C20FEB8CB29}">
      <dsp:nvSpPr>
        <dsp:cNvPr id="0" name=""/>
        <dsp:cNvSpPr/>
      </dsp:nvSpPr>
      <dsp:spPr>
        <a:xfrm>
          <a:off x="617219" y="0"/>
          <a:ext cx="6995160" cy="4373563"/>
        </a:xfrm>
        <a:prstGeom prst="rightArrow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tint val="40000"/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tint val="40000"/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tint val="40000"/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tint val="40000"/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C75DA4E9-FC32-4F0E-8F15-3E778CB1A749}">
      <dsp:nvSpPr>
        <dsp:cNvPr id="0" name=""/>
        <dsp:cNvSpPr/>
      </dsp:nvSpPr>
      <dsp:spPr>
        <a:xfrm>
          <a:off x="703" y="1312068"/>
          <a:ext cx="1127149" cy="17494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Assess current situation</a:t>
          </a:r>
        </a:p>
      </dsp:txBody>
      <dsp:txXfrm>
        <a:off x="55726" y="1367091"/>
        <a:ext cx="1017103" cy="1639379"/>
      </dsp:txXfrm>
    </dsp:sp>
    <dsp:sp modelId="{5A2844B3-A2F7-40CE-91D4-96AB619B8325}">
      <dsp:nvSpPr>
        <dsp:cNvPr id="0" name=""/>
        <dsp:cNvSpPr/>
      </dsp:nvSpPr>
      <dsp:spPr>
        <a:xfrm>
          <a:off x="1184210" y="1312068"/>
          <a:ext cx="1127149" cy="17494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Define goals</a:t>
          </a:r>
        </a:p>
      </dsp:txBody>
      <dsp:txXfrm>
        <a:off x="1239233" y="1367091"/>
        <a:ext cx="1017103" cy="1639379"/>
      </dsp:txXfrm>
    </dsp:sp>
    <dsp:sp modelId="{DCD046E3-9BBB-4270-96B2-09FA69FB2366}">
      <dsp:nvSpPr>
        <dsp:cNvPr id="0" name=""/>
        <dsp:cNvSpPr/>
      </dsp:nvSpPr>
      <dsp:spPr>
        <a:xfrm>
          <a:off x="2367717" y="1312068"/>
          <a:ext cx="1127149" cy="17494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Create alternatives for reaching goals</a:t>
          </a:r>
        </a:p>
      </dsp:txBody>
      <dsp:txXfrm>
        <a:off x="2422740" y="1367091"/>
        <a:ext cx="1017103" cy="1639379"/>
      </dsp:txXfrm>
    </dsp:sp>
    <dsp:sp modelId="{C4C6C655-0C41-41F1-B011-AF6635944D29}">
      <dsp:nvSpPr>
        <dsp:cNvPr id="0" name=""/>
        <dsp:cNvSpPr/>
      </dsp:nvSpPr>
      <dsp:spPr>
        <a:xfrm>
          <a:off x="3551225" y="1312068"/>
          <a:ext cx="1127149" cy="17494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Agree on a plan</a:t>
          </a:r>
        </a:p>
      </dsp:txBody>
      <dsp:txXfrm>
        <a:off x="3606248" y="1367091"/>
        <a:ext cx="1017103" cy="1639379"/>
      </dsp:txXfrm>
    </dsp:sp>
    <dsp:sp modelId="{B98BE7F4-297D-4B59-AB28-462D4F775766}">
      <dsp:nvSpPr>
        <dsp:cNvPr id="0" name=""/>
        <dsp:cNvSpPr/>
      </dsp:nvSpPr>
      <dsp:spPr>
        <a:xfrm>
          <a:off x="4734732" y="1312068"/>
          <a:ext cx="1127149" cy="17494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Implement plan</a:t>
          </a:r>
        </a:p>
      </dsp:txBody>
      <dsp:txXfrm>
        <a:off x="4789755" y="1367091"/>
        <a:ext cx="1017103" cy="1639379"/>
      </dsp:txXfrm>
    </dsp:sp>
    <dsp:sp modelId="{58F6D377-6D23-491D-9EEC-207B795A3F89}">
      <dsp:nvSpPr>
        <dsp:cNvPr id="0" name=""/>
        <dsp:cNvSpPr/>
      </dsp:nvSpPr>
      <dsp:spPr>
        <a:xfrm>
          <a:off x="5918239" y="1312068"/>
          <a:ext cx="1127149" cy="17494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Monitor plan</a:t>
          </a:r>
        </a:p>
      </dsp:txBody>
      <dsp:txXfrm>
        <a:off x="5973262" y="1367091"/>
        <a:ext cx="1017103" cy="1639379"/>
      </dsp:txXfrm>
    </dsp:sp>
    <dsp:sp modelId="{808BC6E5-1AC1-4F28-9383-B2BA9CC71E7C}">
      <dsp:nvSpPr>
        <dsp:cNvPr id="0" name=""/>
        <dsp:cNvSpPr/>
      </dsp:nvSpPr>
      <dsp:spPr>
        <a:xfrm>
          <a:off x="7101746" y="1312068"/>
          <a:ext cx="1127149" cy="17494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Reach goals</a:t>
          </a:r>
        </a:p>
      </dsp:txBody>
      <dsp:txXfrm>
        <a:off x="7156769" y="1367091"/>
        <a:ext cx="1017103" cy="16393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258" cy="462272"/>
          </a:xfrm>
          <a:prstGeom prst="rect">
            <a:avLst/>
          </a:prstGeom>
        </p:spPr>
        <p:txBody>
          <a:bodyPr vert="horz" lIns="90082" tIns="45041" rIns="90082" bIns="4504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575" y="0"/>
            <a:ext cx="3038258" cy="462272"/>
          </a:xfrm>
          <a:prstGeom prst="rect">
            <a:avLst/>
          </a:prstGeom>
        </p:spPr>
        <p:txBody>
          <a:bodyPr vert="horz" lIns="90082" tIns="45041" rIns="90082" bIns="45041" rtlCol="0"/>
          <a:lstStyle>
            <a:lvl1pPr algn="r">
              <a:defRPr sz="1200"/>
            </a:lvl1pPr>
          </a:lstStyle>
          <a:p>
            <a:fld id="{F4915856-B3B0-4F93-AE01-0B0D4D1A286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242"/>
            <a:ext cx="3038258" cy="462272"/>
          </a:xfrm>
          <a:prstGeom prst="rect">
            <a:avLst/>
          </a:prstGeom>
        </p:spPr>
        <p:txBody>
          <a:bodyPr vert="horz" lIns="90082" tIns="45041" rIns="90082" bIns="4504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575" y="8772242"/>
            <a:ext cx="3038258" cy="462272"/>
          </a:xfrm>
          <a:prstGeom prst="rect">
            <a:avLst/>
          </a:prstGeom>
        </p:spPr>
        <p:txBody>
          <a:bodyPr vert="horz" lIns="90082" tIns="45041" rIns="90082" bIns="45041" rtlCol="0" anchor="b"/>
          <a:lstStyle>
            <a:lvl1pPr algn="r">
              <a:defRPr sz="1200"/>
            </a:lvl1pPr>
          </a:lstStyle>
          <a:p>
            <a:fld id="{C389C718-F17F-4112-8B48-7576F0012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29" tIns="46414" rIns="92829" bIns="464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29" tIns="46414" rIns="92829" bIns="46414" rtlCol="0"/>
          <a:lstStyle>
            <a:lvl1pPr algn="r">
              <a:defRPr sz="1200"/>
            </a:lvl1pPr>
          </a:lstStyle>
          <a:p>
            <a:fld id="{78E54D27-B9A3-45C9-B536-AFB8BB51371B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3738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29" tIns="46414" rIns="92829" bIns="464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29" tIns="46414" rIns="92829" bIns="464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29" tIns="46414" rIns="92829" bIns="464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29" tIns="46414" rIns="92829" bIns="46414" rtlCol="0" anchor="b"/>
          <a:lstStyle>
            <a:lvl1pPr algn="r">
              <a:defRPr sz="1200"/>
            </a:lvl1pPr>
          </a:lstStyle>
          <a:p>
            <a:fld id="{40C7595E-FF6C-42DD-BBE1-B454C121EA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778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7595E-FF6C-42DD-BBE1-B454C121EAC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7766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7595E-FF6C-42DD-BBE1-B454C121EAC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199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7595E-FF6C-42DD-BBE1-B454C121EAC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9439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7595E-FF6C-42DD-BBE1-B454C121EAC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9624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7595E-FF6C-42DD-BBE1-B454C121EAC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3115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7595E-FF6C-42DD-BBE1-B454C121EAC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4324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7595E-FF6C-42DD-BBE1-B454C121EAC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557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7595E-FF6C-42DD-BBE1-B454C121EAC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213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7595E-FF6C-42DD-BBE1-B454C121EAC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806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7595E-FF6C-42DD-BBE1-B454C121EAC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418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7595E-FF6C-42DD-BBE1-B454C121EAC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3989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7595E-FF6C-42DD-BBE1-B454C121EAC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531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7595E-FF6C-42DD-BBE1-B454C121EAC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6126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7595E-FF6C-42DD-BBE1-B454C121EAC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8569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7595E-FF6C-42DD-BBE1-B454C121EAC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506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0D7B1-B20E-4497-A67C-27A69CC19742}" type="datetime1">
              <a:rPr lang="en-US" smtClean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Lewinter Wealth Advisors, LLC</a:t>
            </a: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BF25E14-CE99-4302-95E3-FF5398A6A05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4640-74DB-498C-8BFF-ED7FA2C660DE}" type="datetime1">
              <a:rPr lang="en-US" smtClean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Lewinter Wealth Advisors,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5E14-CE99-4302-95E3-FF5398A6A0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FC7B2-0B90-494F-9866-DCA61531C815}" type="datetime1">
              <a:rPr lang="en-US" smtClean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Lewinter Wealth Advisors,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5E14-CE99-4302-95E3-FF5398A6A0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7673-BCC2-450D-9432-086E818A24FE}" type="datetime1">
              <a:rPr lang="en-US" smtClean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Lewinter Wealth Advisors,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5E14-CE99-4302-95E3-FF5398A6A0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4C946-63A4-4662-862E-B8695B4E8C42}" type="datetime1">
              <a:rPr lang="en-US" smtClean="0"/>
              <a:t>6/26/2018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Lewinter Wealth Advisors,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5E14-CE99-4302-95E3-FF5398A6A05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C21C7-718A-4308-9583-4CA246C5233F}" type="datetime1">
              <a:rPr lang="en-US" smtClean="0"/>
              <a:t>6/26/2018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Lewinter Wealth Advisors, LLC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5E14-CE99-4302-95E3-FF5398A6A0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99F1-339F-4C5A-A6ED-899D8838D7F3}" type="datetime1">
              <a:rPr lang="en-US" smtClean="0"/>
              <a:t>6/26/2018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Lewinter Wealth Advisors, LLC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5E14-CE99-4302-95E3-FF5398A6A0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DD7B-B5F6-45C2-8237-AC3C84DCA9A2}" type="datetime1">
              <a:rPr lang="en-US" smtClean="0"/>
              <a:t>6/26/2018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Lewinter Wealth Advisors, LLC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5E14-CE99-4302-95E3-FF5398A6A0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C9D8-0742-455C-AFB1-90B5DC912CBC}" type="datetime1">
              <a:rPr lang="en-US" smtClean="0"/>
              <a:t>6/26/2018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Lewinter Wealth Advisors, LLC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5E14-CE99-4302-95E3-FF5398A6A0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FD8A9-45F5-4CDD-98F8-2F604F88BD1E}" type="datetime1">
              <a:rPr lang="en-US" smtClean="0"/>
              <a:t>6/26/2018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Lewinter Wealth Advisors, LLC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5E14-CE99-4302-95E3-FF5398A6A05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64B8-844F-4F7D-A105-00BBB887F9AC}" type="datetime1">
              <a:rPr lang="en-US" smtClean="0"/>
              <a:t>6/26/2018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5E14-CE99-4302-95E3-FF5398A6A05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Lewinter Wealth Advisors, LLC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A3C2D0B-B754-4420-99C6-5DFFD4644234}" type="datetime1">
              <a:rPr lang="en-US" smtClean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Lewinter Wealth Advisors,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F25E14-CE99-4302-95E3-FF5398A6A05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pull/>
  </p:transition>
  <p:hf hd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Lewinter Wealth Advisors, LLC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 guide for the financially perplexed, hexed and distressed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Planning for $ucce$$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3197839825"/>
      </p:ext>
    </p:extLst>
  </p:cSld>
  <p:clrMapOvr>
    <a:masterClrMapping/>
  </p:clrMapOvr>
  <p:transition spd="slow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While time/compounding is a miracle, inflation is a plague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7848600" cy="152399"/>
          </a:xfrm>
        </p:spPr>
        <p:txBody>
          <a:bodyPr>
            <a:normAutofit fontScale="25000" lnSpcReduction="20000"/>
          </a:bodyPr>
          <a:lstStyle/>
          <a:p>
            <a:pPr marL="11430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Lewinter Wealth Advisors, LLC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5E14-CE99-4302-95E3-FF5398A6A05B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513275"/>
              </p:ext>
            </p:extLst>
          </p:nvPr>
        </p:nvGraphicFramePr>
        <p:xfrm>
          <a:off x="533400" y="2209801"/>
          <a:ext cx="8001000" cy="34848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4286">
                <a:tc>
                  <a:txBody>
                    <a:bodyPr/>
                    <a:lstStyle/>
                    <a:p>
                      <a:r>
                        <a:rPr lang="en-US" dirty="0"/>
                        <a:t>Rate of Inflation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 to cut purchasing power in half (years)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19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19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19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19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119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0406668"/>
      </p:ext>
    </p:extLst>
  </p:cSld>
  <p:clrMapOvr>
    <a:masterClrMapping/>
  </p:clrMapOvr>
  <p:transition spd="slow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Every Decision, big or small, has consequences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1752600"/>
          </a:xfrm>
        </p:spPr>
        <p:txBody>
          <a:bodyPr>
            <a:normAutofit fontScale="92500"/>
          </a:bodyPr>
          <a:lstStyle/>
          <a:p>
            <a:r>
              <a:rPr lang="en-US" dirty="0"/>
              <a:t>Joe, age 32, gets a $100,000 inheritance and invests it</a:t>
            </a:r>
          </a:p>
          <a:p>
            <a:r>
              <a:rPr lang="en-US" dirty="0"/>
              <a:t>John, age 32, uses his inheritance to build a pool, landscaping, hot tub…</a:t>
            </a:r>
          </a:p>
          <a:p>
            <a:pPr marL="114300" indent="0" algn="ctr">
              <a:buNone/>
            </a:pPr>
            <a:r>
              <a:rPr lang="en-US" u="sng" dirty="0"/>
              <a:t>Impact—30 years later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Lewinter Wealth Advisors,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5E14-CE99-4302-95E3-FF5398A6A05B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642116"/>
              </p:ext>
            </p:extLst>
          </p:nvPr>
        </p:nvGraphicFramePr>
        <p:xfrm>
          <a:off x="457200" y="3429001"/>
          <a:ext cx="8001000" cy="2992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0742">
                <a:tc>
                  <a:txBody>
                    <a:bodyPr/>
                    <a:lstStyle/>
                    <a:p>
                      <a:r>
                        <a:rPr lang="en-US" dirty="0"/>
                        <a:t>Joe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4431">
                <a:tc>
                  <a:txBody>
                    <a:bodyPr/>
                    <a:lstStyle/>
                    <a:p>
                      <a:r>
                        <a:rPr lang="en-US" dirty="0"/>
                        <a:t>Retired @ 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Still</a:t>
                      </a:r>
                      <a:r>
                        <a:rPr lang="en-US" baseline="0" dirty="0"/>
                        <a:t> working; spends weekends fixing old pool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4431">
                <a:tc>
                  <a:txBody>
                    <a:bodyPr/>
                    <a:lstStyle/>
                    <a:p>
                      <a:r>
                        <a:rPr lang="en-US" dirty="0"/>
                        <a:t>Nest</a:t>
                      </a:r>
                      <a:r>
                        <a:rPr lang="en-US" baseline="0" dirty="0"/>
                        <a:t> egg of $1,006,000 from investment of inheritance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nest egg…but has old pool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2515">
                <a:tc>
                  <a:txBody>
                    <a:bodyPr/>
                    <a:lstStyle/>
                    <a:p>
                      <a:r>
                        <a:rPr lang="en-US" dirty="0"/>
                        <a:t>No 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Owes about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$300,000 which is the money (plus interest) used for annual pool maintenance of $2,500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85800" y="6400800"/>
            <a:ext cx="2971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8% growth; pretax</a:t>
            </a:r>
          </a:p>
        </p:txBody>
      </p:sp>
    </p:spTree>
    <p:extLst>
      <p:ext uri="{BB962C8B-B14F-4D97-AF65-F5344CB8AC3E}">
        <p14:creationId xmlns:p14="http://schemas.microsoft.com/office/powerpoint/2010/main" val="1707228726"/>
      </p:ext>
    </p:extLst>
  </p:cSld>
  <p:clrMapOvr>
    <a:masterClrMapping/>
  </p:clrMapOvr>
  <p:transition spd="slow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Pitfalls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/>
              <a:t>Procrastinating</a:t>
            </a:r>
            <a:r>
              <a:rPr lang="en-US" dirty="0"/>
              <a:t>: not taking the time NOW to take control</a:t>
            </a:r>
          </a:p>
          <a:p>
            <a:r>
              <a:rPr lang="en-US" u="sng" dirty="0"/>
              <a:t>Stretching</a:t>
            </a:r>
            <a:r>
              <a:rPr lang="en-US" dirty="0"/>
              <a:t>: </a:t>
            </a:r>
            <a:r>
              <a:rPr lang="en-US" i="1" dirty="0"/>
              <a:t>e.g.</a:t>
            </a:r>
            <a:r>
              <a:rPr lang="en-US" dirty="0"/>
              <a:t>, buying a 5 bedroom home when you could actually live in a 3 bedroom</a:t>
            </a:r>
          </a:p>
          <a:p>
            <a:r>
              <a:rPr lang="en-US" u="sng" dirty="0" err="1"/>
              <a:t>Pishing</a:t>
            </a:r>
            <a:r>
              <a:rPr lang="en-US" dirty="0"/>
              <a:t>: Daily miscellaneous. Remember just $2 per day can turn into $1Million</a:t>
            </a:r>
          </a:p>
          <a:p>
            <a:r>
              <a:rPr lang="en-US" u="sng" dirty="0"/>
              <a:t>Flushing</a:t>
            </a:r>
            <a:r>
              <a:rPr lang="en-US" dirty="0"/>
              <a:t>: making large expenditures before meeting savings goals</a:t>
            </a:r>
          </a:p>
          <a:p>
            <a:r>
              <a:rPr lang="en-US" u="sng" dirty="0"/>
              <a:t>Rushing</a:t>
            </a:r>
            <a:r>
              <a:rPr lang="en-US" dirty="0"/>
              <a:t>: making financial decisions without thinking it through or getting help from an advisor who can</a:t>
            </a:r>
          </a:p>
          <a:p>
            <a:r>
              <a:rPr lang="en-US" u="sng" dirty="0" err="1"/>
              <a:t>Davening</a:t>
            </a:r>
            <a:r>
              <a:rPr lang="en-US" dirty="0"/>
              <a:t>: simply hoping and praying it will work out…you MUST have GOALS and a PLAN and then stick to it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Lewinter Wealth Advisors,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5E14-CE99-4302-95E3-FF5398A6A05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8954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Financial Planning Process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5334252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Lewinter Wealth Advisors, LLC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5E14-CE99-4302-95E3-FF5398A6A05B}" type="slidenum">
              <a:rPr lang="en-US" smtClean="0"/>
              <a:t>13</a:t>
            </a:fld>
            <a:endParaRPr lang="en-US" dirty="0"/>
          </a:p>
        </p:txBody>
      </p:sp>
      <p:pic>
        <p:nvPicPr>
          <p:cNvPr id="1026" name="Picture 2" descr="C:\Users\David\AppData\Local\Microsoft\Windows\Temporary Internet Files\Content.IE5\ETMBNEAQ\MC90044188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1" y="4953000"/>
            <a:ext cx="144779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61161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Common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Should I rent or buy?</a:t>
            </a:r>
          </a:p>
          <a:p>
            <a:pPr lvl="1"/>
            <a:r>
              <a:rPr lang="en-US" dirty="0"/>
              <a:t>Online calculators—bankrate.com (many others)</a:t>
            </a:r>
          </a:p>
          <a:p>
            <a:pPr lvl="1"/>
            <a:r>
              <a:rPr lang="en-US" dirty="0"/>
              <a:t>Flexibility</a:t>
            </a:r>
          </a:p>
          <a:p>
            <a:pPr lvl="1"/>
            <a:r>
              <a:rPr lang="en-US" dirty="0"/>
              <a:t>Consider all costs (taxes; insurance; maintenance; utilities)</a:t>
            </a:r>
          </a:p>
          <a:p>
            <a:pPr lvl="1"/>
            <a:r>
              <a:rPr lang="en-US" dirty="0"/>
              <a:t>Generally need to be happy to stay in home for at least 5-10 years for buying to make sense</a:t>
            </a:r>
          </a:p>
          <a:p>
            <a:pPr lvl="1"/>
            <a:r>
              <a:rPr lang="en-US" dirty="0"/>
              <a:t>Don’t stretch—not an “asset” </a:t>
            </a:r>
          </a:p>
          <a:p>
            <a:r>
              <a:rPr lang="en-US" dirty="0"/>
              <a:t>What’s the difference between stocks, bonds, mutual funds? How do I learn more? </a:t>
            </a:r>
          </a:p>
          <a:p>
            <a:r>
              <a:rPr lang="en-US" dirty="0"/>
              <a:t>How should I go about selecting a financial advisor</a:t>
            </a:r>
          </a:p>
          <a:p>
            <a:pPr lvl="1"/>
            <a:r>
              <a:rPr lang="en-US" dirty="0"/>
              <a:t>Research—website; recommendations</a:t>
            </a:r>
          </a:p>
          <a:p>
            <a:pPr lvl="1"/>
            <a:r>
              <a:rPr lang="en-US" dirty="0"/>
              <a:t>Understand compensation structure—that comes out of your pocket and may influence recommendations</a:t>
            </a:r>
          </a:p>
          <a:p>
            <a:pPr lvl="1"/>
            <a:r>
              <a:rPr lang="en-US" dirty="0"/>
              <a:t>Understand legal standards by which the advisor operates—”fiduciary—best interests of client” or simply to recommend “suitable” investments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Lewinter Wealth Advisors, LLC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5E14-CE99-4302-95E3-FF5398A6A05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896052"/>
      </p:ext>
    </p:extLst>
  </p:cSld>
  <p:clrMapOvr>
    <a:masterClrMapping/>
  </p:clrMapOvr>
  <p:transition spd="slow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Decide today to take control</a:t>
            </a:r>
          </a:p>
          <a:p>
            <a:r>
              <a:rPr lang="en-US" dirty="0"/>
              <a:t>Define your goals</a:t>
            </a:r>
          </a:p>
          <a:p>
            <a:r>
              <a:rPr lang="en-US" dirty="0"/>
              <a:t>Create a plan to achieve goals</a:t>
            </a:r>
          </a:p>
          <a:p>
            <a:r>
              <a:rPr lang="en-US" dirty="0"/>
              <a:t>Make a little progress</a:t>
            </a:r>
          </a:p>
          <a:p>
            <a:r>
              <a:rPr lang="en-US" dirty="0"/>
              <a:t>Make more progress</a:t>
            </a:r>
          </a:p>
          <a:p>
            <a:r>
              <a:rPr lang="en-US" dirty="0"/>
              <a:t>Achieve goals</a:t>
            </a:r>
          </a:p>
          <a:p>
            <a:r>
              <a:rPr lang="en-US" b="1" u="sng" dirty="0">
                <a:solidFill>
                  <a:srgbClr val="FF0000"/>
                </a:solidFill>
              </a:rPr>
              <a:t>Enjoy Life</a:t>
            </a:r>
            <a:r>
              <a:rPr lang="en-US" dirty="0"/>
              <a:t>!!!!!!!!!!!!!</a:t>
            </a:r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Lewinter Wealth Advisors,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5E14-CE99-4302-95E3-FF5398A6A05B}" type="slidenum">
              <a:rPr lang="en-US" smtClean="0"/>
              <a:t>15</a:t>
            </a:fld>
            <a:endParaRPr lang="en-US" dirty="0"/>
          </a:p>
        </p:txBody>
      </p:sp>
      <p:pic>
        <p:nvPicPr>
          <p:cNvPr id="1026" name="Picture 2" descr="C:\Users\David\AppData\Local\Microsoft\Windows\Temporary Internet Files\Content.IE5\CVW81NPO\MC90038359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221871"/>
            <a:ext cx="1823238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vid\AppData\Local\Microsoft\Windows\Temporary Internet Files\Content.IE5\AYL1O3Z3\MC90009251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936" y="2895600"/>
            <a:ext cx="1721486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avid\AppData\Local\Microsoft\Windows\Temporary Internet Files\Content.IE5\CVW81NPO\MC90043984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828800"/>
            <a:ext cx="1435099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8179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/>
              <a:t>Financial Planning/Planners: Go to </a:t>
            </a:r>
            <a:r>
              <a:rPr lang="en-US" sz="2000" u="sng" dirty="0">
                <a:solidFill>
                  <a:schemeClr val="accent1">
                    <a:lumMod val="50000"/>
                  </a:schemeClr>
                </a:solidFill>
              </a:rPr>
              <a:t>www.fpanet.org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/>
              <a:t>to find a financial planner and get other basic financial planning information</a:t>
            </a:r>
          </a:p>
          <a:p>
            <a:r>
              <a:rPr lang="en-US" sz="2000" i="1" dirty="0"/>
              <a:t>Rich Dad Poor Dad: </a:t>
            </a:r>
            <a:r>
              <a:rPr lang="en-US" sz="2000" dirty="0"/>
              <a:t>great read</a:t>
            </a:r>
          </a:p>
          <a:p>
            <a:r>
              <a:rPr lang="en-US" sz="2000" dirty="0"/>
              <a:t>Trust and Estate Lawyers: get your Will done ASAP; if you can’t afford an attorney, consider </a:t>
            </a:r>
            <a:r>
              <a:rPr lang="en-US" sz="2000" u="sng" dirty="0"/>
              <a:t>www.legacywriter.com.</a:t>
            </a:r>
            <a:r>
              <a:rPr lang="en-US" sz="2000" dirty="0"/>
              <a:t> Costs $20 and takes 15 minutes, but it has some limitations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/>
              <a:t> </a:t>
            </a:r>
          </a:p>
          <a:p>
            <a:r>
              <a:rPr lang="en-US" sz="2000" dirty="0"/>
              <a:t>Life Insurance</a:t>
            </a:r>
            <a:r>
              <a:rPr lang="en-US" sz="2000"/>
              <a:t>: </a:t>
            </a:r>
            <a:r>
              <a:rPr lang="en-US" sz="2000" u="sng"/>
              <a:t>www.quotacy.com </a:t>
            </a:r>
            <a:endParaRPr lang="en-US" sz="2000" u="sng" dirty="0"/>
          </a:p>
          <a:p>
            <a:r>
              <a:rPr lang="en-US" sz="2000" dirty="0"/>
              <a:t>Credit Report: free @ </a:t>
            </a:r>
            <a:r>
              <a:rPr lang="en-US" sz="2000" u="sng" dirty="0"/>
              <a:t>www.annualcreditreport.com</a:t>
            </a:r>
          </a:p>
          <a:p>
            <a:r>
              <a:rPr lang="en-US" sz="2000" dirty="0"/>
              <a:t>Budget Tools: </a:t>
            </a:r>
            <a:r>
              <a:rPr lang="en-US" sz="2000" u="sng" dirty="0"/>
              <a:t>www.mint.com</a:t>
            </a:r>
            <a:r>
              <a:rPr lang="en-US" sz="2000" dirty="0"/>
              <a:t>: tracks your spending; suggestions for saving money</a:t>
            </a:r>
          </a:p>
          <a:p>
            <a:r>
              <a:rPr lang="en-US" sz="2000" dirty="0"/>
              <a:t>Websites: Yahoo, CNN, Fidelity, etc. provide calculators that are useful starting points to help you plan for retirement</a:t>
            </a:r>
          </a:p>
          <a:p>
            <a:r>
              <a:rPr lang="en-US" sz="1700" i="1" u="sng" dirty="0">
                <a:solidFill>
                  <a:schemeClr val="accent2">
                    <a:lumMod val="75000"/>
                  </a:schemeClr>
                </a:solidFill>
              </a:rPr>
              <a:t>Lewinter Wealth Advisors</a:t>
            </a:r>
            <a:r>
              <a:rPr lang="en-US" sz="1700" i="1" dirty="0">
                <a:solidFill>
                  <a:schemeClr val="accent2">
                    <a:lumMod val="75000"/>
                  </a:schemeClr>
                </a:solidFill>
              </a:rPr>
              <a:t>: Lewinter.Wealth.Advisors@gmail.com</a:t>
            </a:r>
            <a:r>
              <a:rPr lang="en-US" sz="1700" i="1" dirty="0">
                <a:solidFill>
                  <a:schemeClr val="tx1"/>
                </a:solidFill>
              </a:rPr>
              <a:t> </a:t>
            </a:r>
            <a:endParaRPr lang="en-US" sz="17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Lewinter Wealth Advisors, LLC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5E14-CE99-4302-95E3-FF5398A6A05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418620"/>
      </p:ext>
    </p:extLst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Today we will….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Give you the tools to help you take control and achieve your financial/life dreams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Cover planning “must dos” and highlight common pitfalls that can derail you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Provide you with basics tools/concepts that can pay off big time down the road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Address some common questions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Share some resources that can help you with your financial planning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Lewinter Wealth Advisors, LLC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5E14-CE99-4302-95E3-FF5398A6A05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560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Rule 1: You must have </a:t>
            </a:r>
            <a:r>
              <a:rPr lang="en-US" i="1" u="sng" dirty="0"/>
              <a:t>goals</a:t>
            </a:r>
            <a:r>
              <a:rPr lang="en-US" dirty="0"/>
              <a:t> and a </a:t>
            </a:r>
            <a:r>
              <a:rPr lang="en-US" i="1" u="sng" dirty="0"/>
              <a:t>plan</a:t>
            </a:r>
            <a:r>
              <a:rPr lang="en-US" dirty="0"/>
              <a:t> for getting there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If you don’t know where you want to go, it is unlikely you will ever get there…huh???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You must have a plan to achieve your goals…otherwise you are relying on chance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You spend most of your waking hours chasing money….the rest of the time you just worry about it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It’s time to start investing some time managing your finances and turning your worry into your dreams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Lewinter Wealth Advisors, LLC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5E14-CE99-4302-95E3-FF5398A6A05B}" type="slidenum">
              <a:rPr lang="en-US" smtClean="0"/>
              <a:t>3</a:t>
            </a:fld>
            <a:endParaRPr lang="en-US" dirty="0"/>
          </a:p>
        </p:txBody>
      </p:sp>
      <p:pic>
        <p:nvPicPr>
          <p:cNvPr id="3075" name="Picture 3" descr="C:\Users\David\AppData\Local\Microsoft\Windows\Temporary Internet Files\Content.IE5\4GO31TDL\MP90044219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334000"/>
            <a:ext cx="1905000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114800" y="29740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3581400" y="5715000"/>
            <a:ext cx="1604173" cy="738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079" name="Picture 7" descr="C:\Users\David\AppData\Local\Microsoft\Windows\Temporary Internet Files\Content.IE5\4GO31TDL\MC90029496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334000"/>
            <a:ext cx="1815084" cy="127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David\AppData\Local\Microsoft\Windows\Temporary Internet Files\Content.IE5\CVW81NPO\MC90005492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2484" y="2133600"/>
            <a:ext cx="1114220" cy="139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30240"/>
      </p:ext>
    </p:extLst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Rule 2: you must have </a:t>
            </a:r>
            <a:r>
              <a:rPr lang="en-US" u="sng" dirty="0"/>
              <a:t>insurance</a:t>
            </a:r>
            <a:r>
              <a:rPr lang="en-US" dirty="0"/>
              <a:t>, a </a:t>
            </a:r>
            <a:r>
              <a:rPr lang="en-US" u="sng" dirty="0"/>
              <a:t>will</a:t>
            </a:r>
            <a:r>
              <a:rPr lang="en-US" dirty="0"/>
              <a:t> and file </a:t>
            </a:r>
            <a:r>
              <a:rPr lang="en-US" u="sng" dirty="0"/>
              <a:t>tax returns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Insurance: life (generally 5-7 times annual earnings); disability (more likely to need than life insurance)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Will: who will take care of your kids? Who controls your assets? Who gets what?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Taxes: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Must file every year; generally both spouses must understand and sign return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You may be entitled to money back; only ½ of Americans pay </a:t>
            </a:r>
            <a:r>
              <a:rPr lang="en-US"/>
              <a:t>federal income taxes</a:t>
            </a: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/>
              <a:t>Get great tax advice; biggest expense—how about a home-based business—</a:t>
            </a:r>
            <a:r>
              <a:rPr lang="en-US" b="1" dirty="0"/>
              <a:t>it can save you thousands of dollars per year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Lewinter Wealth Advisors, LLC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5E14-CE99-4302-95E3-FF5398A6A05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49605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RULE 3: You Need to Take full advantage of employee benefits &amp; Tax-Advantaged savings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401(K) plans: typically the BEST investment you can make (employer match—free money) and tax deferred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HSA’s: Health Savings Accounts—tax deduction and tax-free growth. AWESOME!!!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If your employer provides a pension plan, consider yourself lucky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Employer Insurance: generally relatively cheap sources of health, life and disability insurance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IRA’s: Regular (lowers your current tax bill) and ROTH (100% tax-free growth)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529 Educational Savings Plans (never pay taxes on growth); Can now be used for private elementary and high school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Lewinter Wealth Advisors, LLC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5E14-CE99-4302-95E3-FF5398A6A05B}" type="slidenum">
              <a:rPr lang="en-US" smtClean="0"/>
              <a:t>5</a:t>
            </a:fld>
            <a:endParaRPr lang="en-US" dirty="0"/>
          </a:p>
        </p:txBody>
      </p:sp>
      <p:pic>
        <p:nvPicPr>
          <p:cNvPr id="1026" name="Picture 2" descr="C:\Users\David\AppData\Local\Microsoft\Windows\Temporary Internet Files\Content.IE5\CVW81NPO\MC900433817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9378" y="4724400"/>
            <a:ext cx="457086" cy="457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421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4: You need to….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B0F0"/>
                </a:solidFill>
              </a:rPr>
              <a:t>Track your Spending</a:t>
            </a:r>
            <a:r>
              <a:rPr lang="en-US" dirty="0"/>
              <a:t>: only then can you find opportunities to save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B0F0"/>
                </a:solidFill>
              </a:rPr>
              <a:t>Create an Emergency Fund</a:t>
            </a:r>
            <a:r>
              <a:rPr lang="en-US" dirty="0"/>
              <a:t>: 3-6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months</a:t>
            </a:r>
            <a:r>
              <a:rPr lang="en-US" dirty="0"/>
              <a:t> of living expenses in a liquid account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B0F0"/>
                </a:solidFill>
              </a:rPr>
              <a:t>Avoid/Minimize Credit Card Debt: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the interest rates are crazy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B0F0"/>
                </a:solidFill>
              </a:rPr>
              <a:t>Protect/Monitor your Credit Score: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can add hundreds of dollars to debt service like a mortgage</a:t>
            </a:r>
          </a:p>
          <a:p>
            <a:pPr marL="411480" lvl="1" indent="0">
              <a:buNone/>
            </a:pPr>
            <a:r>
              <a:rPr lang="en-US" sz="1400" u="sng" dirty="0">
                <a:solidFill>
                  <a:schemeClr val="accent1">
                    <a:lumMod val="50000"/>
                  </a:schemeClr>
                </a:solidFill>
              </a:rPr>
              <a:t>Factors</a:t>
            </a:r>
          </a:p>
          <a:p>
            <a:pPr lvl="1">
              <a:buFont typeface="Wingdings" pitchFamily="2" charset="2"/>
              <a:buChar char="Ø"/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Pay bills on time (35%)</a:t>
            </a:r>
          </a:p>
          <a:p>
            <a:pPr lvl="1">
              <a:buFont typeface="Wingdings" pitchFamily="2" charset="2"/>
              <a:buChar char="Ø"/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Total balances v. total credit limit (30%)</a:t>
            </a:r>
          </a:p>
          <a:p>
            <a:pPr lvl="1">
              <a:buFont typeface="Wingdings" pitchFamily="2" charset="2"/>
              <a:buChar char="Ø"/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Length of credit history (15%)</a:t>
            </a:r>
          </a:p>
          <a:p>
            <a:pPr lvl="1">
              <a:buFont typeface="Wingdings" pitchFamily="2" charset="2"/>
              <a:buChar char="Ø"/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New credit applications (10%)</a:t>
            </a:r>
          </a:p>
          <a:p>
            <a:pPr lvl="1">
              <a:buFont typeface="Wingdings" pitchFamily="2" charset="2"/>
              <a:buChar char="Ø"/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Mix of credit (10%)</a:t>
            </a:r>
          </a:p>
          <a:p>
            <a:pPr lvl="1">
              <a:buFont typeface="Wingdings" pitchFamily="2" charset="2"/>
              <a:buChar char="Ø"/>
            </a:pPr>
            <a:endParaRPr lang="en-US" dirty="0">
              <a:solidFill>
                <a:srgbClr val="00B0F0"/>
              </a:solidFill>
            </a:endParaRPr>
          </a:p>
          <a:p>
            <a:pPr lvl="1">
              <a:buFont typeface="Wingdings" pitchFamily="2" charset="2"/>
              <a:buChar char="Ø"/>
            </a:pP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Lewinter Wealth Advisors, LLC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5E14-CE99-4302-95E3-FF5398A6A05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6613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basic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Becoming financially secure is not about what you make…it is what you </a:t>
            </a:r>
            <a:r>
              <a:rPr lang="en-US" u="sng" dirty="0"/>
              <a:t>save</a:t>
            </a:r>
            <a:r>
              <a:rPr lang="en-US" dirty="0"/>
              <a:t> and what you </a:t>
            </a:r>
            <a:r>
              <a:rPr lang="en-US" u="sng" dirty="0"/>
              <a:t>spend</a:t>
            </a:r>
          </a:p>
          <a:p>
            <a:pPr>
              <a:buFont typeface="Wingdings" pitchFamily="2" charset="2"/>
              <a:buChar char="Ø"/>
            </a:pPr>
            <a:r>
              <a:rPr lang="en-US" u="sng" dirty="0"/>
              <a:t>Assets</a:t>
            </a:r>
            <a:r>
              <a:rPr lang="en-US" dirty="0"/>
              <a:t>: anything that throws off cash (bonds, rental property)</a:t>
            </a:r>
          </a:p>
          <a:p>
            <a:pPr>
              <a:buFont typeface="Wingdings" pitchFamily="2" charset="2"/>
              <a:buChar char="Ø"/>
            </a:pPr>
            <a:r>
              <a:rPr lang="en-US" u="sng" dirty="0"/>
              <a:t>Liabilities</a:t>
            </a:r>
            <a:r>
              <a:rPr lang="en-US" dirty="0"/>
              <a:t>: anything that consumes cash (cars, home)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You will feel financially secure when your </a:t>
            </a:r>
            <a:r>
              <a:rPr lang="en-US" i="1" dirty="0"/>
              <a:t>Assets</a:t>
            </a:r>
            <a:r>
              <a:rPr lang="en-US" dirty="0"/>
              <a:t> throw off enough cash to cover your living expenses</a:t>
            </a:r>
          </a:p>
          <a:p>
            <a:pPr>
              <a:buFont typeface="Wingdings" pitchFamily="2" charset="2"/>
              <a:buChar char="Ø"/>
            </a:pPr>
            <a:r>
              <a:rPr lang="en-US" u="sng" dirty="0"/>
              <a:t>Every decision (big or small) has consequences </a:t>
            </a:r>
            <a:r>
              <a:rPr lang="en-US" dirty="0"/>
              <a:t>taking you closer to, or further from, your goals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Time pays you…</a:t>
            </a:r>
            <a:r>
              <a:rPr lang="en-US" u="sng" dirty="0"/>
              <a:t>compounding is really cool</a:t>
            </a:r>
          </a:p>
          <a:p>
            <a:pPr indent="-342900"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Lewinter Wealth Advisors, LLC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5E14-CE99-4302-95E3-FF5398A6A05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9861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Time creates money…it’s a miracle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1130945"/>
              </p:ext>
            </p:extLst>
          </p:nvPr>
        </p:nvGraphicFramePr>
        <p:xfrm>
          <a:off x="381000" y="2743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 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$$$$ Saved Per 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$6.35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$20.55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$73.49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Lewinter Wealth Advisors, LLC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5E14-CE99-4302-95E3-FF5398A6A05B}" type="slidenum">
              <a:rPr lang="en-US" smtClean="0"/>
              <a:t>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2133600"/>
            <a:ext cx="822960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Having a $1.0 Million nest egg by age 65 is easy if you start early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" y="4648200"/>
            <a:ext cx="386058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Assumes 12% growth; pretax</a:t>
            </a:r>
          </a:p>
        </p:txBody>
      </p:sp>
    </p:spTree>
    <p:extLst>
      <p:ext uri="{BB962C8B-B14F-4D97-AF65-F5344CB8AC3E}">
        <p14:creationId xmlns:p14="http://schemas.microsoft.com/office/powerpoint/2010/main" val="3381375250"/>
      </p:ext>
    </p:extLst>
  </p:cSld>
  <p:clrMapOvr>
    <a:masterClrMapping/>
  </p:clrMapOvr>
  <p:transition spd="slow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Time creates money…it’s a miracle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3733800"/>
          </a:xfrm>
        </p:spPr>
        <p:txBody>
          <a:bodyPr/>
          <a:lstStyle/>
          <a:p>
            <a:r>
              <a:rPr lang="en-US" dirty="0"/>
              <a:t>Who is going to have more money at age 65?</a:t>
            </a:r>
          </a:p>
          <a:p>
            <a:pPr lvl="1"/>
            <a:r>
              <a:rPr lang="en-US" dirty="0"/>
              <a:t>Andy: invests $2,000 per year for 5 years ages 14-19 (total $10,000)</a:t>
            </a:r>
          </a:p>
          <a:p>
            <a:pPr lvl="1"/>
            <a:r>
              <a:rPr lang="en-US" dirty="0"/>
              <a:t>Sally: invests $2,000 per year for 8 years ages 19-26 (total $16,000)</a:t>
            </a:r>
          </a:p>
          <a:p>
            <a:pPr lvl="1"/>
            <a:r>
              <a:rPr lang="en-US" dirty="0"/>
              <a:t>Jim: invests $2,000 per year for 39 years ages 27-65 (total $78,000)</a:t>
            </a:r>
          </a:p>
          <a:p>
            <a:r>
              <a:rPr lang="en-US" dirty="0"/>
              <a:t>Any guesses?</a:t>
            </a:r>
          </a:p>
          <a:p>
            <a:r>
              <a:rPr lang="en-US" dirty="0"/>
              <a:t>Andy wins @ $1,175,000, then Sally @ $1,019,000, then Jim @ $805,185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Lewinter Wealth Advisors, LLC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5E14-CE99-4302-95E3-FF5398A6A05B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21190" y="5943600"/>
            <a:ext cx="16225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10% growth; no taxes</a:t>
            </a:r>
          </a:p>
        </p:txBody>
      </p:sp>
    </p:spTree>
    <p:extLst>
      <p:ext uri="{BB962C8B-B14F-4D97-AF65-F5344CB8AC3E}">
        <p14:creationId xmlns:p14="http://schemas.microsoft.com/office/powerpoint/2010/main" val="32166943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2061</TotalTime>
  <Words>1391</Words>
  <Application>Microsoft Office PowerPoint</Application>
  <PresentationFormat>On-screen Show (4:3)</PresentationFormat>
  <Paragraphs>189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Book Antiqua</vt:lpstr>
      <vt:lpstr>Calibri</vt:lpstr>
      <vt:lpstr>Century Gothic</vt:lpstr>
      <vt:lpstr>Wingdings</vt:lpstr>
      <vt:lpstr>Apothecary</vt:lpstr>
      <vt:lpstr>Planning for $ucce$$</vt:lpstr>
      <vt:lpstr>Today we will….</vt:lpstr>
      <vt:lpstr>Rule 1: You must have goals and a plan for getting there</vt:lpstr>
      <vt:lpstr>Rule 2: you must have insurance, a will and file tax returns</vt:lpstr>
      <vt:lpstr>RULE 3: You Need to Take full advantage of employee benefits &amp; Tax-Advantaged savings programs</vt:lpstr>
      <vt:lpstr>RULE 4: You need to….</vt:lpstr>
      <vt:lpstr>Some basic concepts</vt:lpstr>
      <vt:lpstr>Time creates money…it’s a miracle</vt:lpstr>
      <vt:lpstr>Time creates money…it’s a miracle</vt:lpstr>
      <vt:lpstr>While time/compounding is a miracle, inflation is a plague</vt:lpstr>
      <vt:lpstr>Every Decision, big or small, has consequences</vt:lpstr>
      <vt:lpstr>Common Pitfalls</vt:lpstr>
      <vt:lpstr>The Financial Planning Process</vt:lpstr>
      <vt:lpstr>Some Common Questions</vt:lpstr>
      <vt:lpstr>Next Steps</vt:lpstr>
      <vt:lpstr>Resources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off on the R$ght Foot</dc:title>
  <dc:creator>David Lewinter</dc:creator>
  <cp:lastModifiedBy>David Lewinter</cp:lastModifiedBy>
  <cp:revision>61</cp:revision>
  <cp:lastPrinted>2018-06-26T23:04:23Z</cp:lastPrinted>
  <dcterms:created xsi:type="dcterms:W3CDTF">2010-04-21T23:09:15Z</dcterms:created>
  <dcterms:modified xsi:type="dcterms:W3CDTF">2018-06-27T01:56:27Z</dcterms:modified>
</cp:coreProperties>
</file>